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228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457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685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9144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11430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1371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1600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1828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 b="def" i="def"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 b="def" i="def"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 b="def" i="def"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673100" y="3835400"/>
            <a:ext cx="11658600" cy="3886200"/>
          </a:xfrm>
          <a:prstGeom prst="rect">
            <a:avLst/>
          </a:prstGeom>
        </p:spPr>
        <p:txBody>
          <a:bodyPr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673100" y="2070100"/>
            <a:ext cx="11658600" cy="17780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body" idx="1"/>
          </p:nvPr>
        </p:nvSpPr>
        <p:spPr>
          <a:xfrm>
            <a:off x="673100" y="1320800"/>
            <a:ext cx="11658600" cy="746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hape 97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pic" sz="quarter" idx="13"/>
          </p:nvPr>
        </p:nvSpPr>
        <p:spPr>
          <a:xfrm>
            <a:off x="6502400" y="4813300"/>
            <a:ext cx="5600700" cy="40513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5" name="Shape 105"/>
          <p:cNvSpPr/>
          <p:nvPr>
            <p:ph type="pic" sz="quarter" idx="14"/>
          </p:nvPr>
        </p:nvSpPr>
        <p:spPr>
          <a:xfrm>
            <a:off x="6502400" y="1079500"/>
            <a:ext cx="5600700" cy="3429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Shape 106"/>
          <p:cNvSpPr/>
          <p:nvPr>
            <p:ph type="pic" sz="half" idx="15"/>
          </p:nvPr>
        </p:nvSpPr>
        <p:spPr>
          <a:xfrm>
            <a:off x="897846" y="1079500"/>
            <a:ext cx="4978401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7" name="Shape 107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pic" sz="half" idx="13"/>
          </p:nvPr>
        </p:nvSpPr>
        <p:spPr>
          <a:xfrm>
            <a:off x="68072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5" name="Shape 115"/>
          <p:cNvSpPr/>
          <p:nvPr>
            <p:ph type="pic" sz="half" idx="14"/>
          </p:nvPr>
        </p:nvSpPr>
        <p:spPr>
          <a:xfrm>
            <a:off x="8890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6" name="Shape 116"/>
          <p:cNvSpPr/>
          <p:nvPr>
            <p:ph type="sldNum" sz="quarter" idx="2"/>
          </p:nvPr>
        </p:nvSpPr>
        <p:spPr>
          <a:xfrm>
            <a:off x="6335522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type="body" sz="quarter" idx="13"/>
          </p:nvPr>
        </p:nvSpPr>
        <p:spPr>
          <a:xfrm>
            <a:off x="673100" y="6483350"/>
            <a:ext cx="11658600" cy="5588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52" sz="2600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/>
            <a:r>
              <a:t>— Johnny Appleseed</a:t>
            </a:r>
          </a:p>
        </p:txBody>
      </p:sp>
      <p:sp>
        <p:nvSpPr>
          <p:cNvPr id="124" name="Shape 124"/>
          <p:cNvSpPr/>
          <p:nvPr>
            <p:ph type="body" sz="quarter" idx="14"/>
          </p:nvPr>
        </p:nvSpPr>
        <p:spPr>
          <a:xfrm>
            <a:off x="673100" y="5317839"/>
            <a:ext cx="11658600" cy="105756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464" sz="5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 defTabSz="914400"/>
            <a:r>
              <a:t>Type a quote here.</a:t>
            </a:r>
          </a:p>
        </p:txBody>
      </p:sp>
      <p:sp>
        <p:nvSpPr>
          <p:cNvPr id="125" name="Shape 125"/>
          <p:cNvSpPr/>
          <p:nvPr>
            <p:ph type="body" sz="quarter" idx="15"/>
          </p:nvPr>
        </p:nvSpPr>
        <p:spPr>
          <a:xfrm>
            <a:off x="6113659" y="70612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26" name="Shape 126"/>
          <p:cNvSpPr/>
          <p:nvPr>
            <p:ph type="body" sz="quarter" idx="16"/>
          </p:nvPr>
        </p:nvSpPr>
        <p:spPr>
          <a:xfrm>
            <a:off x="6113659" y="25654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7" name="Shape 127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pic" idx="13"/>
          </p:nvPr>
        </p:nvSpPr>
        <p:spPr>
          <a:xfrm>
            <a:off x="-5645" y="0"/>
            <a:ext cx="13004801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hape 1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533400" y="3479800"/>
            <a:ext cx="11938000" cy="57658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673100" y="1168400"/>
            <a:ext cx="11658600" cy="13335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148" sz="7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673100" y="508000"/>
            <a:ext cx="11658600" cy="6731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pic" idx="13"/>
          </p:nvPr>
        </p:nvSpPr>
        <p:spPr>
          <a:xfrm>
            <a:off x="876300" y="2330450"/>
            <a:ext cx="11277600" cy="6477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Shape 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hape 32"/>
          <p:cNvSpPr/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hape 3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pic" sz="half" idx="13"/>
          </p:nvPr>
        </p:nvSpPr>
        <p:spPr>
          <a:xfrm>
            <a:off x="6191619" y="1082886"/>
            <a:ext cx="5880101" cy="7747001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" name="Shape 57"/>
          <p:cNvSpPr/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148" sz="74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Shape 58"/>
          <p:cNvSpPr/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67" name="Shape 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76" name="Shape 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Shape 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hape 78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pic" sz="half" idx="13"/>
          </p:nvPr>
        </p:nvSpPr>
        <p:spPr>
          <a:xfrm>
            <a:off x="6172200" y="2324089"/>
            <a:ext cx="5943600" cy="6568573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body" sz="quarter" idx="14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87" name="Shape 8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Shape 88"/>
          <p:cNvSpPr/>
          <p:nvPr>
            <p:ph type="body" sz="half" idx="1"/>
          </p:nvPr>
        </p:nvSpPr>
        <p:spPr>
          <a:xfrm>
            <a:off x="673100" y="2603500"/>
            <a:ext cx="4775200" cy="60198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pc="48" sz="2400"/>
            </a:lvl1pPr>
            <a:lvl2pPr>
              <a:spcBef>
                <a:spcPts val="2800"/>
              </a:spcBef>
              <a:defRPr spc="48" sz="2400"/>
            </a:lvl2pPr>
            <a:lvl3pPr>
              <a:spcBef>
                <a:spcPts val="2800"/>
              </a:spcBef>
              <a:defRPr spc="48" sz="2400"/>
            </a:lvl3pPr>
            <a:lvl4pPr>
              <a:spcBef>
                <a:spcPts val="2800"/>
              </a:spcBef>
              <a:defRPr spc="48" sz="2400"/>
            </a:lvl4pPr>
            <a:lvl5pPr>
              <a:spcBef>
                <a:spcPts val="2800"/>
              </a:spcBef>
              <a:defRPr spc="48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hape 89"/>
          <p:cNvSpPr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cap="all" spc="28" sz="1400">
                <a:solidFill>
                  <a:srgbClr val="9A958E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9pPr>
    </p:titleStyle>
    <p:bodyStyle>
      <a:lvl1pPr marL="381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762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143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1524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1905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2286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2667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3048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3429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kaggle.com/netflix-inc/netflix-prize-data/data" TargetMode="External"/><Relationship Id="rId3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title"/>
          </p:nvPr>
        </p:nvSpPr>
        <p:spPr>
          <a:xfrm>
            <a:off x="825054" y="1899510"/>
            <a:ext cx="11658601" cy="3568701"/>
          </a:xfrm>
          <a:prstGeom prst="rect">
            <a:avLst/>
          </a:prstGeom>
        </p:spPr>
        <p:txBody>
          <a:bodyPr/>
          <a:lstStyle>
            <a:lvl1pPr defTabSz="578358">
              <a:defRPr cap="none" spc="0" sz="7919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Netflix Recommendation System</a:t>
            </a:r>
          </a:p>
        </p:txBody>
      </p:sp>
      <p:sp>
        <p:nvSpPr>
          <p:cNvPr id="159" name="Shape 159"/>
          <p:cNvSpPr/>
          <p:nvPr/>
        </p:nvSpPr>
        <p:spPr>
          <a:xfrm>
            <a:off x="8606271" y="6426008"/>
            <a:ext cx="3852429" cy="1723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584200">
              <a:spcBef>
                <a:spcPts val="900"/>
              </a:spcBef>
              <a:defRPr sz="1800" u="sng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Team 1</a:t>
            </a:r>
          </a:p>
          <a:p>
            <a:pPr algn="r" defTabSz="584200">
              <a:spcBef>
                <a:spcPts val="900"/>
              </a:spcBef>
              <a:defRPr sz="18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Praneeth Reddy</a:t>
            </a:r>
          </a:p>
          <a:p>
            <a:pPr algn="r" defTabSz="584200">
              <a:spcBef>
                <a:spcPts val="900"/>
              </a:spcBef>
              <a:defRPr sz="18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Sonali Chaudhari</a:t>
            </a:r>
          </a:p>
        </p:txBody>
      </p:sp>
      <p:sp>
        <p:nvSpPr>
          <p:cNvPr id="160" name="Shape 160"/>
          <p:cNvSpPr/>
          <p:nvPr/>
        </p:nvSpPr>
        <p:spPr>
          <a:xfrm>
            <a:off x="2072143" y="7861300"/>
            <a:ext cx="9164423" cy="520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https://github.com/reddyse/Big-Data-Engineering-Using-Scala.git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type="title"/>
          </p:nvPr>
        </p:nvSpPr>
        <p:spPr>
          <a:xfrm>
            <a:off x="953678" y="3404800"/>
            <a:ext cx="11365360" cy="1479799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title"/>
          </p:nvPr>
        </p:nvSpPr>
        <p:spPr>
          <a:xfrm>
            <a:off x="966341" y="1353410"/>
            <a:ext cx="11365359" cy="1479799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Goals Of the Project</a:t>
            </a:r>
          </a:p>
        </p:txBody>
      </p:sp>
      <p:sp>
        <p:nvSpPr>
          <p:cNvPr id="163" name="Shape 163"/>
          <p:cNvSpPr/>
          <p:nvPr/>
        </p:nvSpPr>
        <p:spPr>
          <a:xfrm>
            <a:off x="914028" y="2704363"/>
            <a:ext cx="11658601" cy="5177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With the help of user data and ratings, generate a relevant suggestion based on past available dataset.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Suggesting the movie with highest predicted rating to a particular user.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Meeting the deadline of the project.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title"/>
          </p:nvPr>
        </p:nvSpPr>
        <p:spPr>
          <a:xfrm>
            <a:off x="819720" y="997463"/>
            <a:ext cx="11365360" cy="1479799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Data Sources</a:t>
            </a:r>
          </a:p>
        </p:txBody>
      </p:sp>
      <p:sp>
        <p:nvSpPr>
          <p:cNvPr id="166" name="Shape 166"/>
          <p:cNvSpPr/>
          <p:nvPr/>
        </p:nvSpPr>
        <p:spPr>
          <a:xfrm>
            <a:off x="673099" y="2570985"/>
            <a:ext cx="11658601" cy="5804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8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data source we used was taken from kaggle - </a:t>
            </a:r>
            <a:r>
              <a:rPr u="sng">
                <a:hlinkClick r:id="rId2" invalidUrl="" action="" tgtFrame="" tooltip="" history="1" highlightClick="0" endSnd="0"/>
              </a:rPr>
              <a:t>https://www.kaggle.com/netflix-inc/netflix-prize-data/data</a:t>
            </a:r>
            <a:r>
              <a:t> and has about 17770 movie records.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8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Data Size - 1.99GB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8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Movie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8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Training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8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Qualifying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8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Probe dataset</a:t>
            </a:r>
          </a:p>
        </p:txBody>
      </p:sp>
      <p:pic>
        <p:nvPicPr>
          <p:cNvPr id="167" name="Screen Shot 2018-03-19 at 1.00.58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26185" y="3806401"/>
            <a:ext cx="6710773" cy="3767015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xfrm>
            <a:off x="966341" y="1214118"/>
            <a:ext cx="11365359" cy="1479799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Use Case</a:t>
            </a:r>
          </a:p>
        </p:txBody>
      </p:sp>
      <p:sp>
        <p:nvSpPr>
          <p:cNvPr id="170" name="Shape 170"/>
          <p:cNvSpPr/>
          <p:nvPr/>
        </p:nvSpPr>
        <p:spPr>
          <a:xfrm>
            <a:off x="819720" y="1636768"/>
            <a:ext cx="11658601" cy="5177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rating given by the other users will be used to predict ratings for the movies in qualifying dataset.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user will be recommended a movie based on the rating prediction(highest rated movie).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title"/>
          </p:nvPr>
        </p:nvSpPr>
        <p:spPr>
          <a:xfrm>
            <a:off x="966341" y="1353410"/>
            <a:ext cx="11365359" cy="1479799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Milestone</a:t>
            </a:r>
          </a:p>
        </p:txBody>
      </p:sp>
      <p:sp>
        <p:nvSpPr>
          <p:cNvPr id="173" name="Shape 173"/>
          <p:cNvSpPr/>
          <p:nvPr/>
        </p:nvSpPr>
        <p:spPr>
          <a:xfrm>
            <a:off x="1218754" y="2280711"/>
            <a:ext cx="11658601" cy="23118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marL="435428" indent="-435428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Key Dates - Using Agile Software Development</a:t>
            </a:r>
          </a:p>
        </p:txBody>
      </p:sp>
      <p:graphicFrame>
        <p:nvGraphicFramePr>
          <p:cNvPr id="174" name="Table 174"/>
          <p:cNvGraphicFramePr/>
          <p:nvPr/>
        </p:nvGraphicFramePr>
        <p:xfrm>
          <a:off x="3398018" y="3896191"/>
          <a:ext cx="6208764" cy="407861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4968354"/>
                <a:gridCol w="1240408"/>
              </a:tblGrid>
              <a:tr h="1019653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Come up with the Prototype and integrate multiple data sources using Apache Kafka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2000">
                          <a:solidFill>
                            <a:srgbClr val="0000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defRPr>
                      </a:pPr>
                      <a:r>
                        <a:rPr>
                          <a:solidFill>
                            <a:srgbClr val="FF2600"/>
                          </a:solidFill>
                        </a:rPr>
                        <a:t>3/29</a:t>
                      </a:r>
                      <a:endParaRPr>
                        <a:solidFill>
                          <a:srgbClr val="BE1A10"/>
                        </a:solidFill>
                      </a:endParaRP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019653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Exploring and implementing Play, Actor model and spark and unit tests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2000">
                          <a:solidFill>
                            <a:srgbClr val="0000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defRPr>
                      </a:pPr>
                      <a:r>
                        <a:rPr>
                          <a:solidFill>
                            <a:srgbClr val="FF2600"/>
                          </a:solidFill>
                        </a:rPr>
                        <a:t>4/15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019653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Integrating Spark and Play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2000">
                          <a:solidFill>
                            <a:srgbClr val="0000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defRPr>
                      </a:pPr>
                      <a:r>
                        <a:rPr>
                          <a:solidFill>
                            <a:srgbClr val="FF2600"/>
                          </a:solidFill>
                        </a:rPr>
                        <a:t>4/18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019653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Functional and load testing /self acceptance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TBD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title"/>
          </p:nvPr>
        </p:nvSpPr>
        <p:spPr>
          <a:xfrm>
            <a:off x="966341" y="1104669"/>
            <a:ext cx="11365360" cy="1531541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Methodology</a:t>
            </a:r>
          </a:p>
        </p:txBody>
      </p:sp>
      <p:sp>
        <p:nvSpPr>
          <p:cNvPr id="177" name="Shape 177"/>
          <p:cNvSpPr/>
          <p:nvPr/>
        </p:nvSpPr>
        <p:spPr>
          <a:xfrm>
            <a:off x="939354" y="2666375"/>
            <a:ext cx="11658601" cy="5177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35428" indent="-435428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We will be implementing collaborative recommendation  system.</a:t>
            </a:r>
          </a:p>
          <a:p>
            <a:pPr marL="435428" indent="-435428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Use Avro for standardization of data</a:t>
            </a:r>
          </a:p>
          <a:p>
            <a:pPr marL="435428" indent="-435428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Build an reactive application using Play framework and Actor Model</a:t>
            </a:r>
          </a:p>
          <a:p>
            <a:pPr marL="435428" indent="-435428" algn="l" defTabSz="584200">
              <a:spcBef>
                <a:spcPts val="4200"/>
              </a:spcBef>
              <a:buClr>
                <a:srgbClr val="9A958E"/>
              </a:buClr>
              <a:buSzPct val="7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Use of Spark and Spark Mlib to come up with the recommendations for the user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0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798" y="2266259"/>
            <a:ext cx="11785204" cy="522108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type="title"/>
          </p:nvPr>
        </p:nvSpPr>
        <p:spPr>
          <a:xfrm>
            <a:off x="966341" y="1353410"/>
            <a:ext cx="11365359" cy="1479799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Scala Programming</a:t>
            </a:r>
          </a:p>
        </p:txBody>
      </p:sp>
      <p:sp>
        <p:nvSpPr>
          <p:cNvPr id="183" name="Shape 183"/>
          <p:cNvSpPr/>
          <p:nvPr/>
        </p:nvSpPr>
        <p:spPr>
          <a:xfrm>
            <a:off x="939354" y="3198217"/>
            <a:ext cx="11658601" cy="5177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Kafka Producers and Consumers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Play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Spark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Spark MLib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title"/>
          </p:nvPr>
        </p:nvSpPr>
        <p:spPr>
          <a:xfrm>
            <a:off x="966341" y="1353410"/>
            <a:ext cx="11365359" cy="1479799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Acceptance Criteria</a:t>
            </a:r>
          </a:p>
        </p:txBody>
      </p:sp>
      <p:sp>
        <p:nvSpPr>
          <p:cNvPr id="186" name="Shape 186"/>
          <p:cNvSpPr/>
          <p:nvPr/>
        </p:nvSpPr>
        <p:spPr>
          <a:xfrm>
            <a:off x="939354" y="3198217"/>
            <a:ext cx="11658601" cy="5177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Application should be scalable to handle at least 2500 requests simultaneously.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model should be scalable to add new data sources as and when required.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Achieve &gt;65% accuracy using probe dataset.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